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1" r:id="rId1"/>
  </p:sldMasterIdLst>
  <p:sldIdLst>
    <p:sldId id="256" r:id="rId2"/>
    <p:sldId id="319" r:id="rId3"/>
    <p:sldId id="320" r:id="rId4"/>
    <p:sldId id="270" r:id="rId5"/>
    <p:sldId id="299" r:id="rId6"/>
    <p:sldId id="314" r:id="rId7"/>
    <p:sldId id="315" r:id="rId8"/>
    <p:sldId id="286" r:id="rId9"/>
    <p:sldId id="300" r:id="rId10"/>
    <p:sldId id="302" r:id="rId11"/>
    <p:sldId id="301" r:id="rId12"/>
    <p:sldId id="303" r:id="rId13"/>
    <p:sldId id="287" r:id="rId14"/>
    <p:sldId id="290" r:id="rId15"/>
    <p:sldId id="291" r:id="rId16"/>
    <p:sldId id="285" r:id="rId17"/>
    <p:sldId id="259" r:id="rId18"/>
    <p:sldId id="293" r:id="rId19"/>
    <p:sldId id="321" r:id="rId20"/>
    <p:sldId id="316" r:id="rId21"/>
    <p:sldId id="317" r:id="rId22"/>
    <p:sldId id="318" r:id="rId23"/>
    <p:sldId id="322" r:id="rId2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36579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76" y="6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jpg>
</file>

<file path=ppt/media/image10.png>
</file>

<file path=ppt/media/image2.jpg>
</file>

<file path=ppt/media/image3.jpg>
</file>

<file path=ppt/media/image4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758952"/>
            <a:ext cx="75438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4455621"/>
            <a:ext cx="75438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DF68E2-58F2-4D09-BE8B-E3BD06533059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187147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D6473-DF6D-4702-B328-E0DD40540A4E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13556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414779"/>
            <a:ext cx="1971675" cy="575742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414779"/>
            <a:ext cx="5800725" cy="5757420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26F7E3A-B166-407D-9866-32884E7D5B37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6930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8FC5F6-F338-4AE4-BB23-26385BCFC423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113E31D-E2AB-40D1-8B51-AFA5AFEF39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08345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758952"/>
            <a:ext cx="75438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4453128"/>
            <a:ext cx="75438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EBB0C4-6273-4C6E-B9BD-2EDC30F1CD52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434340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086391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60" y="1845734"/>
            <a:ext cx="3703320" cy="40233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845736"/>
            <a:ext cx="3703320" cy="4023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AB4D41-86C1-4908-B66A-0B50CEB3BF29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85722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846052"/>
            <a:ext cx="370332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2582334"/>
            <a:ext cx="3703320" cy="328676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426E2C-56C1-4E0D-A793-0088A7FDD37E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33078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C39B41-D8B5-4052-B551-9B5525EAA8B6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272525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6400800"/>
            <a:ext cx="9141619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633431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94136C-8742-45B2-AF27-D93DF72833A9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3750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594359"/>
            <a:ext cx="24003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460237" y="731520"/>
            <a:ext cx="5009393" cy="525780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926080"/>
            <a:ext cx="24003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6459786"/>
            <a:ext cx="1963883" cy="365125"/>
          </a:xfrm>
        </p:spPr>
        <p:txBody>
          <a:bodyPr/>
          <a:lstStyle>
            <a:lvl1pPr algn="l">
              <a:defRPr/>
            </a:lvl1pPr>
          </a:lstStyle>
          <a:p>
            <a:fld id="{32ABBEA6-7C60-4B02-AE87-00D78D8422AF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6459786"/>
            <a:ext cx="348615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8514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9141619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4915076"/>
            <a:ext cx="9141619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074920"/>
            <a:ext cx="7589520" cy="822960"/>
          </a:xfrm>
        </p:spPr>
        <p:txBody>
          <a:bodyPr tIns="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59" y="5907024"/>
            <a:ext cx="7589520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CAD897-D46E-4AD2-BD9B-49DD3E640873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FAB73BC-B049-4115-A692-8D63A059BFB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92251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6400800"/>
            <a:ext cx="9144001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5"/>
            <a:ext cx="9144001" cy="659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86604"/>
            <a:ext cx="75438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59" y="1845734"/>
            <a:ext cx="7543801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6459786"/>
            <a:ext cx="18542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98624D31-43A5-475A-80CF-332C9F6DCF35}" type="datetimeFigureOut">
              <a:rPr lang="en-US" smtClean="0"/>
              <a:t>6/3/2025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6459786"/>
            <a:ext cx="361710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6459786"/>
            <a:ext cx="98401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4FAB73BC-B049-4115-A692-8D63A059BFB8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737845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535156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colab.research.google.com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hackernoon.com/difference-between-artificial-intelligence-machine-learning-and-deep-learning-1pcv3ze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7000" r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00100" y="1757211"/>
            <a:ext cx="7543800" cy="2418158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Introduction to Machine Learning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361" y="4432175"/>
            <a:ext cx="7543800" cy="1143000"/>
          </a:xfrm>
        </p:spPr>
        <p:txBody>
          <a:bodyPr/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Lei Qian, Ph.D., Meharry Medical College</a:t>
            </a:r>
          </a:p>
          <a:p>
            <a:pPr algn="ctr"/>
            <a:r>
              <a:rPr lang="en-US" dirty="0">
                <a:solidFill>
                  <a:schemeClr val="bg1"/>
                </a:solidFill>
              </a:rPr>
              <a:t>MSCC Workshop, June 2, 2025</a:t>
            </a:r>
          </a:p>
        </p:txBody>
      </p:sp>
    </p:spTree>
    <p:extLst>
      <p:ext uri="{BB962C8B-B14F-4D97-AF65-F5344CB8AC3E}">
        <p14:creationId xmlns:p14="http://schemas.microsoft.com/office/powerpoint/2010/main" val="998614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633" y="367323"/>
            <a:ext cx="7820811" cy="4970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7680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363" y="0"/>
            <a:ext cx="7940175" cy="60993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53704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39692"/>
            <a:ext cx="8458200" cy="60852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351034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Problems can be Solved by Machine Learning?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2059321"/>
            <a:ext cx="7638477" cy="4006942"/>
          </a:xfrm>
        </p:spPr>
        <p:txBody>
          <a:bodyPr>
            <a:normAutofit/>
          </a:bodyPr>
          <a:lstStyle/>
          <a:p>
            <a:r>
              <a:rPr lang="en-US" dirty="0"/>
              <a:t>1. Machine learning needs data to train models. 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Text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Image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Audio data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Other numerical data (length, age, rating, price,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90488" indent="366713">
              <a:buFont typeface="Arial" panose="020B0604020202020204" pitchFamily="34" charset="0"/>
              <a:buChar char="•"/>
            </a:pPr>
            <a:r>
              <a:rPr lang="en-US" dirty="0"/>
              <a:t>Categorical data (gender, positive/negative, shape, types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2. We can apply machine learning only when data has pattern.</a:t>
            </a:r>
          </a:p>
          <a:p>
            <a:pPr marL="90488" indent="0">
              <a:buNone/>
            </a:pPr>
            <a:r>
              <a:rPr lang="en-US" dirty="0"/>
              <a:t>3. If the problem has explicit mathematics formulas, we do not need machine learning. </a:t>
            </a:r>
          </a:p>
          <a:p>
            <a:pPr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000513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Types of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88741" y="2036956"/>
            <a:ext cx="7378019" cy="3982339"/>
          </a:xfrm>
        </p:spPr>
        <p:txBody>
          <a:bodyPr/>
          <a:lstStyle/>
          <a:p>
            <a:pPr marL="384048" lvl="2" indent="0">
              <a:buNone/>
            </a:pPr>
            <a:r>
              <a:rPr lang="en-US" sz="1800" dirty="0"/>
              <a:t>Machine learning is usually divided into three types:</a:t>
            </a:r>
          </a:p>
          <a:p>
            <a:pPr marL="384048" lvl="2" indent="0">
              <a:buNone/>
            </a:pPr>
            <a:endParaRPr lang="en-US" sz="1600" dirty="0"/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Supervised learning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Unsupervised learning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sz="1600" dirty="0"/>
              <a:t>Reinforcement learning. </a:t>
            </a:r>
          </a:p>
          <a:p>
            <a:pPr marL="726948" lvl="2" indent="-342900">
              <a:buFont typeface="+mj-lt"/>
              <a:buAutoNum type="arabicPeriod"/>
            </a:pPr>
            <a:endParaRPr lang="en-US" sz="1600" dirty="0"/>
          </a:p>
          <a:p>
            <a:pPr marL="384048" lvl="2" indent="0">
              <a:buNone/>
            </a:pPr>
            <a:r>
              <a:rPr lang="en-US" sz="1600" dirty="0"/>
              <a:t>Supervised learning is by far the most widely used. </a:t>
            </a:r>
          </a:p>
          <a:p>
            <a:pPr marL="384048" lvl="2" indent="0">
              <a:buNone/>
            </a:pPr>
            <a:endParaRPr lang="en-US" sz="1600" dirty="0"/>
          </a:p>
          <a:p>
            <a:pPr marL="384048" lvl="2" indent="0">
              <a:buNone/>
            </a:pPr>
            <a:r>
              <a:rPr lang="en-US" sz="1600" dirty="0"/>
              <a:t>Other by-product of machine learning:</a:t>
            </a:r>
          </a:p>
          <a:p>
            <a:pPr lvl="2"/>
            <a:r>
              <a:rPr lang="en-US" sz="1600" dirty="0"/>
              <a:t>Generative models (</a:t>
            </a:r>
            <a:r>
              <a:rPr lang="en-US" sz="1600" dirty="0" err="1"/>
              <a:t>GenAI</a:t>
            </a:r>
            <a:r>
              <a:rPr lang="en-US" sz="1600" dirty="0"/>
              <a:t>)</a:t>
            </a:r>
          </a:p>
          <a:p>
            <a:pPr lvl="2"/>
            <a:r>
              <a:rPr lang="en-US" sz="1600" dirty="0"/>
              <a:t>Autoencoder</a:t>
            </a:r>
          </a:p>
        </p:txBody>
      </p:sp>
    </p:spTree>
    <p:extLst>
      <p:ext uri="{BB962C8B-B14F-4D97-AF65-F5344CB8AC3E}">
        <p14:creationId xmlns:p14="http://schemas.microsoft.com/office/powerpoint/2010/main" val="8668497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75621" y="1985107"/>
            <a:ext cx="7638477" cy="4048370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Supervised Learning</a:t>
            </a:r>
          </a:p>
          <a:p>
            <a:pPr lvl="2"/>
            <a:r>
              <a:rPr lang="en-US" sz="1800" dirty="0"/>
              <a:t>The machine learning task of inferring a function from</a:t>
            </a:r>
            <a:r>
              <a:rPr lang="en-US" sz="1800" b="1" dirty="0"/>
              <a:t> labeled </a:t>
            </a:r>
            <a:r>
              <a:rPr lang="en-US" sz="1800" dirty="0"/>
              <a:t>training data. </a:t>
            </a:r>
          </a:p>
          <a:p>
            <a:pPr lvl="2"/>
            <a:r>
              <a:rPr lang="en-US" sz="1800" dirty="0"/>
              <a:t>A set of labeled data is used to train the system.</a:t>
            </a:r>
          </a:p>
          <a:p>
            <a:pPr lvl="2"/>
            <a:r>
              <a:rPr lang="en-US" sz="1800" dirty="0"/>
              <a:t>The trained system can be applied to test data to make prediction.</a:t>
            </a:r>
          </a:p>
          <a:p>
            <a:pPr lvl="1"/>
            <a:r>
              <a:rPr lang="en-US" sz="2200" dirty="0"/>
              <a:t>Examples:</a:t>
            </a:r>
          </a:p>
          <a:p>
            <a:pPr lvl="2"/>
            <a:r>
              <a:rPr lang="en-US" sz="1800" dirty="0"/>
              <a:t>Recognizing objects</a:t>
            </a:r>
          </a:p>
          <a:p>
            <a:pPr lvl="2"/>
            <a:r>
              <a:rPr lang="en-US" sz="1800" dirty="0"/>
              <a:t>Identifying spam emails</a:t>
            </a:r>
          </a:p>
          <a:p>
            <a:pPr lvl="2"/>
            <a:r>
              <a:rPr lang="en-US" sz="1800" dirty="0"/>
              <a:t>Predicting stock prices</a:t>
            </a:r>
          </a:p>
          <a:p>
            <a:pPr lvl="2"/>
            <a:r>
              <a:rPr lang="en-US" sz="1800" dirty="0"/>
              <a:t>Natural language recognition</a:t>
            </a:r>
          </a:p>
          <a:p>
            <a:pPr lvl="2"/>
            <a:r>
              <a:rPr lang="en-US" sz="1800" dirty="0"/>
              <a:t>Protein structure prediction</a:t>
            </a:r>
          </a:p>
          <a:p>
            <a:pPr lvl="2"/>
            <a:r>
              <a:rPr lang="en-US" sz="1800" dirty="0"/>
              <a:t>Children adult height prediction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9513460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12797"/>
          </a:xfrm>
        </p:spPr>
        <p:txBody>
          <a:bodyPr>
            <a:normAutofit/>
          </a:bodyPr>
          <a:lstStyle/>
          <a:p>
            <a:pPr lvl="1"/>
            <a:r>
              <a:rPr lang="en-US" sz="2400" dirty="0"/>
              <a:t>Supervised Learning </a:t>
            </a:r>
            <a:r>
              <a:rPr lang="en-US" sz="2000" dirty="0"/>
              <a:t>can be categorized into </a:t>
            </a:r>
            <a:r>
              <a:rPr lang="en-US" sz="2000" b="1" dirty="0"/>
              <a:t>regression </a:t>
            </a:r>
            <a:r>
              <a:rPr lang="en-US" sz="2000" dirty="0"/>
              <a:t>and </a:t>
            </a:r>
            <a:r>
              <a:rPr lang="en-US" sz="2000" b="1" dirty="0"/>
              <a:t>classification</a:t>
            </a:r>
            <a:endParaRPr lang="en-US" dirty="0"/>
          </a:p>
          <a:p>
            <a:pPr lvl="2"/>
            <a:r>
              <a:rPr lang="en-US" sz="1800" b="1" dirty="0"/>
              <a:t>Regression: </a:t>
            </a:r>
            <a:r>
              <a:rPr lang="en-US" sz="1800" dirty="0"/>
              <a:t>the dependent variable is a real value variable</a:t>
            </a:r>
            <a:r>
              <a:rPr lang="en-US" sz="1800" b="1" dirty="0"/>
              <a:t>.</a:t>
            </a:r>
          </a:p>
          <a:p>
            <a:pPr lvl="3"/>
            <a:r>
              <a:rPr lang="en-US" sz="1800" dirty="0"/>
              <a:t>Stock price prediction</a:t>
            </a:r>
          </a:p>
          <a:p>
            <a:pPr lvl="3"/>
            <a:r>
              <a:rPr lang="en-US" sz="1800" dirty="0"/>
              <a:t>Children's adult height prediction</a:t>
            </a:r>
          </a:p>
          <a:p>
            <a:pPr lvl="3"/>
            <a:r>
              <a:rPr lang="en-US" sz="1800" dirty="0"/>
              <a:t>Weather temperature prediction</a:t>
            </a:r>
          </a:p>
          <a:p>
            <a:pPr lvl="3"/>
            <a:r>
              <a:rPr lang="en-US" sz="1800" dirty="0"/>
              <a:t>Sale </a:t>
            </a:r>
            <a:r>
              <a:rPr lang="en-US" sz="1800" dirty="0" err="1"/>
              <a:t>forcast</a:t>
            </a:r>
            <a:endParaRPr lang="en-US" sz="1800" dirty="0"/>
          </a:p>
          <a:p>
            <a:pPr lvl="2"/>
            <a:r>
              <a:rPr lang="en-US" sz="1800" b="1" dirty="0"/>
              <a:t>Classification: </a:t>
            </a:r>
            <a:r>
              <a:rPr lang="en-US" sz="1800" dirty="0"/>
              <a:t>the dependent variable is a categorical variable</a:t>
            </a:r>
          </a:p>
          <a:p>
            <a:pPr lvl="3"/>
            <a:r>
              <a:rPr lang="en-US" sz="1800" dirty="0"/>
              <a:t>Classify an email to SPAM or non-SPAM (2-classes).</a:t>
            </a:r>
          </a:p>
          <a:p>
            <a:pPr lvl="3"/>
            <a:r>
              <a:rPr lang="en-US" sz="1800" dirty="0"/>
              <a:t>Identify what objects are in a picture (multiple classes)</a:t>
            </a:r>
          </a:p>
          <a:p>
            <a:pPr lvl="3"/>
            <a:r>
              <a:rPr lang="en-US" sz="1800" dirty="0"/>
              <a:t>Disease diagnosis (2-classes)</a:t>
            </a:r>
          </a:p>
        </p:txBody>
      </p:sp>
    </p:spTree>
    <p:extLst>
      <p:ext uri="{BB962C8B-B14F-4D97-AF65-F5344CB8AC3E}">
        <p14:creationId xmlns:p14="http://schemas.microsoft.com/office/powerpoint/2010/main" val="340583707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Unsupervised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Unsupervised Learning</a:t>
            </a:r>
          </a:p>
          <a:p>
            <a:pPr lvl="2"/>
            <a:r>
              <a:rPr lang="en-US" sz="1600" dirty="0"/>
              <a:t>the goal is to find “interesting patterns” in the data.</a:t>
            </a:r>
          </a:p>
          <a:p>
            <a:pPr lvl="2"/>
            <a:r>
              <a:rPr lang="en-US" sz="1600" dirty="0"/>
              <a:t>The data has no target attribute</a:t>
            </a:r>
            <a:r>
              <a:rPr lang="en-US" dirty="0"/>
              <a:t>. </a:t>
            </a:r>
          </a:p>
          <a:p>
            <a:pPr lvl="2"/>
            <a:r>
              <a:rPr lang="en-US" sz="1600" dirty="0"/>
              <a:t>Data is </a:t>
            </a:r>
            <a:r>
              <a:rPr lang="en-US" sz="1600" b="1" dirty="0"/>
              <a:t>not labeled</a:t>
            </a:r>
            <a:r>
              <a:rPr lang="en-US" sz="1600" dirty="0"/>
              <a:t>. </a:t>
            </a:r>
          </a:p>
          <a:p>
            <a:pPr lvl="2"/>
            <a:r>
              <a:rPr lang="en-US" sz="1600" dirty="0"/>
              <a:t>No obvious error metric to use (unlike supervised learning).</a:t>
            </a:r>
          </a:p>
          <a:p>
            <a:pPr lvl="2"/>
            <a:r>
              <a:rPr lang="en-US" sz="1600" dirty="0"/>
              <a:t>Sometimes called </a:t>
            </a:r>
            <a:r>
              <a:rPr lang="en-US" sz="1600" b="1" dirty="0"/>
              <a:t>knowledge discovery.</a:t>
            </a:r>
            <a:endParaRPr lang="en-US" sz="1600" dirty="0"/>
          </a:p>
          <a:p>
            <a:pPr lvl="1"/>
            <a:r>
              <a:rPr lang="en-US" sz="2000" dirty="0"/>
              <a:t>Examples:</a:t>
            </a:r>
          </a:p>
          <a:p>
            <a:pPr lvl="2"/>
            <a:r>
              <a:rPr lang="en-US" sz="1600" dirty="0"/>
              <a:t>Image clustering</a:t>
            </a:r>
          </a:p>
          <a:p>
            <a:pPr lvl="2"/>
            <a:r>
              <a:rPr lang="en-US" sz="1600" dirty="0"/>
              <a:t>Anomaly detection</a:t>
            </a:r>
          </a:p>
          <a:p>
            <a:pPr lvl="2"/>
            <a:r>
              <a:rPr lang="en-US" sz="1600" dirty="0"/>
              <a:t>Gene Sequence Analysis</a:t>
            </a:r>
          </a:p>
          <a:p>
            <a:pPr lvl="2"/>
            <a:endParaRPr lang="en-US" sz="1600" dirty="0"/>
          </a:p>
          <a:p>
            <a:pPr marL="384048" lvl="2" indent="0">
              <a:buNone/>
            </a:pPr>
            <a:endParaRPr lang="en-US" sz="1600" dirty="0"/>
          </a:p>
          <a:p>
            <a:pPr marL="566928" lvl="3" indent="0">
              <a:buNone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0921470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Reinforcement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/>
              <a:t>Reinforcement learning: an </a:t>
            </a:r>
            <a:r>
              <a:rPr lang="en-US" sz="2000" b="1" dirty="0"/>
              <a:t>agent</a:t>
            </a:r>
            <a:r>
              <a:rPr lang="en-US" sz="2000" dirty="0"/>
              <a:t> learns to make decisions by interacting with an </a:t>
            </a:r>
            <a:r>
              <a:rPr lang="en-US" sz="2000" b="1" dirty="0"/>
              <a:t>environment</a:t>
            </a:r>
            <a:r>
              <a:rPr lang="en-US" sz="2000" dirty="0"/>
              <a:t>. It is inspired by the way humans and animals learn from </a:t>
            </a:r>
            <a:r>
              <a:rPr lang="en-US" sz="2000" b="1" dirty="0"/>
              <a:t>trial and error</a:t>
            </a:r>
            <a:r>
              <a:rPr lang="en-US" sz="2000" dirty="0"/>
              <a:t> to achieve certain objectives.</a:t>
            </a:r>
            <a:endParaRPr lang="en-US" sz="1600" dirty="0"/>
          </a:p>
          <a:p>
            <a:pPr lvl="1"/>
            <a:r>
              <a:rPr lang="en-US" sz="2000" dirty="0"/>
              <a:t>Examples:</a:t>
            </a:r>
          </a:p>
          <a:p>
            <a:pPr lvl="2"/>
            <a:r>
              <a:rPr lang="en-US" sz="1800" dirty="0"/>
              <a:t>Game playing</a:t>
            </a:r>
          </a:p>
          <a:p>
            <a:pPr lvl="2"/>
            <a:r>
              <a:rPr lang="en-US" sz="1800" dirty="0"/>
              <a:t>Robotics</a:t>
            </a:r>
          </a:p>
          <a:p>
            <a:pPr lvl="2"/>
            <a:r>
              <a:rPr lang="en-US" sz="1800" dirty="0"/>
              <a:t>Autonomous vehicles</a:t>
            </a:r>
          </a:p>
          <a:p>
            <a:pPr lvl="2"/>
            <a:r>
              <a:rPr lang="en-US" sz="1800" dirty="0"/>
              <a:t>Natural Language </a:t>
            </a:r>
            <a:r>
              <a:rPr lang="en-US" sz="1800" dirty="0" err="1"/>
              <a:t>Procesing</a:t>
            </a:r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281693301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Large Language Models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2206935"/>
            <a:ext cx="7225871" cy="3871071"/>
          </a:xfrm>
        </p:spPr>
        <p:txBody>
          <a:bodyPr>
            <a:normAutofit/>
          </a:bodyPr>
          <a:lstStyle/>
          <a:p>
            <a:pPr marL="201168" lvl="1" indent="0">
              <a:buNone/>
            </a:pPr>
            <a:r>
              <a:rPr lang="en-US" sz="2000" dirty="0"/>
              <a:t>Large Language Models such as ChatGPT, Gemini, MS Copilot, </a:t>
            </a:r>
            <a:r>
              <a:rPr lang="en-US" sz="2000" dirty="0" err="1"/>
              <a:t>Github</a:t>
            </a:r>
            <a:r>
              <a:rPr lang="en-US" sz="2000" dirty="0"/>
              <a:t> Copilot, Llama, </a:t>
            </a:r>
            <a:r>
              <a:rPr lang="en-US" sz="2000" dirty="0" err="1"/>
              <a:t>etc</a:t>
            </a:r>
            <a:r>
              <a:rPr lang="en-US" sz="2000" dirty="0"/>
              <a:t> are trained by a combination of unsupervised, supervised, and reinforcement learning in difference phases.</a:t>
            </a:r>
          </a:p>
          <a:p>
            <a:pPr marL="201168" lvl="1" indent="0">
              <a:buNone/>
            </a:pPr>
            <a:endParaRPr lang="en-US" sz="2000" dirty="0"/>
          </a:p>
          <a:p>
            <a:pPr lvl="1"/>
            <a:r>
              <a:rPr lang="en-US" sz="2000" b="1" dirty="0"/>
              <a:t>In the Pretraining stage</a:t>
            </a:r>
            <a:r>
              <a:rPr lang="en-US" sz="2000" dirty="0"/>
              <a:t>, unsupervised or self-supervised.</a:t>
            </a:r>
          </a:p>
          <a:p>
            <a:pPr lvl="1"/>
            <a:r>
              <a:rPr lang="en-US" sz="2000" b="1" dirty="0"/>
              <a:t>In the Fine-Tuning stage</a:t>
            </a:r>
            <a:r>
              <a:rPr lang="en-US" sz="2000" dirty="0"/>
              <a:t>, it is supervised.</a:t>
            </a:r>
          </a:p>
          <a:p>
            <a:pPr lvl="1"/>
            <a:r>
              <a:rPr lang="en-US" sz="2000" dirty="0"/>
              <a:t>After that, the model can be training by reinforcement learning from Human Feedback (RLHF)</a:t>
            </a:r>
          </a:p>
        </p:txBody>
      </p:sp>
    </p:spTree>
    <p:extLst>
      <p:ext uri="{BB962C8B-B14F-4D97-AF65-F5344CB8AC3E}">
        <p14:creationId xmlns:p14="http://schemas.microsoft.com/office/powerpoint/2010/main" val="28513590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Resource</a:t>
            </a:r>
          </a:p>
        </p:txBody>
      </p:sp>
      <p:pic>
        <p:nvPicPr>
          <p:cNvPr id="5" name="Picture 4" descr="A qr code with a white background&#10;&#10;AI-generated content may be incorrect.">
            <a:extLst>
              <a:ext uri="{FF2B5EF4-FFF2-40B4-BE49-F238E27FC236}">
                <a16:creationId xmlns:a16="http://schemas.microsoft.com/office/drawing/2014/main" id="{D441100D-ABEE-FAE5-4C03-82631178BAE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3943" y="2841585"/>
            <a:ext cx="3327304" cy="3327304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6C1C6923-1C2C-8B84-41D2-C084EC7BBA46}"/>
              </a:ext>
            </a:extLst>
          </p:cNvPr>
          <p:cNvSpPr txBox="1"/>
          <p:nvPr/>
        </p:nvSpPr>
        <p:spPr>
          <a:xfrm>
            <a:off x="1915610" y="2104807"/>
            <a:ext cx="457200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https://github.com/lei-qian/MSCC25.git</a:t>
            </a:r>
          </a:p>
        </p:txBody>
      </p:sp>
    </p:spTree>
    <p:extLst>
      <p:ext uri="{BB962C8B-B14F-4D97-AF65-F5344CB8AC3E}">
        <p14:creationId xmlns:p14="http://schemas.microsoft.com/office/powerpoint/2010/main" val="70412684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Machine Learning Workflow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55557" y="2364828"/>
            <a:ext cx="4269428" cy="3705363"/>
          </a:xfrm>
        </p:spPr>
        <p:txBody>
          <a:bodyPr>
            <a:normAutofit/>
          </a:bodyPr>
          <a:lstStyle/>
          <a:p>
            <a:pPr marL="544068" lvl="1" indent="-342900">
              <a:buAutoNum type="arabicPeriod"/>
            </a:pPr>
            <a:r>
              <a:rPr lang="en-US" sz="2000" dirty="0"/>
              <a:t>Problem definition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Data Collection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Data Preprocessing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Selection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Training/Validation</a:t>
            </a:r>
          </a:p>
          <a:p>
            <a:pPr marL="544068" lvl="1" indent="-342900">
              <a:buAutoNum type="arabicPeriod"/>
            </a:pPr>
            <a:r>
              <a:rPr lang="en-US" sz="2000" b="1" dirty="0"/>
              <a:t>Model Evaluation</a:t>
            </a:r>
          </a:p>
          <a:p>
            <a:pPr marL="544068" lvl="1" indent="-342900">
              <a:buAutoNum type="arabicPeriod"/>
            </a:pPr>
            <a:r>
              <a:rPr lang="en-US" sz="2000" dirty="0"/>
              <a:t>Final Deployment</a:t>
            </a:r>
          </a:p>
          <a:p>
            <a:pPr marL="544068" lvl="1" indent="-342900">
              <a:buAutoNum type="arabicPeriod"/>
            </a:pPr>
            <a:r>
              <a:rPr lang="en-US" sz="2000" dirty="0"/>
              <a:t>Monitoring and Maintenance</a:t>
            </a:r>
          </a:p>
          <a:p>
            <a:pPr marL="201168" lvl="1" indent="0">
              <a:buNone/>
            </a:pPr>
            <a:endParaRPr lang="en-US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5E359E8-8185-FEF1-E819-71648E8453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210" y="1933140"/>
            <a:ext cx="3545347" cy="4061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68036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Jupyter</a:t>
            </a:r>
            <a:r>
              <a:rPr lang="en-US" altLang="zh-CN" dirty="0"/>
              <a:t>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is an open-source web application that allows you to create and share documents containing Python code and Markdown text. </a:t>
            </a:r>
          </a:p>
          <a:p>
            <a:pPr lvl="1"/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It is considered the de facto standard for many machine learning (ML) development workflows, thanks to its flexibility, interactivity, and ease of use.</a:t>
            </a:r>
          </a:p>
          <a:p>
            <a:pPr lvl="1"/>
            <a:r>
              <a:rPr lang="en-US" sz="20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Code can run: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on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Server as part of Anaconda</a:t>
            </a:r>
          </a:p>
          <a:p>
            <a:pPr lvl="2"/>
            <a:r>
              <a:rPr lang="en-US" sz="1800" dirty="0"/>
              <a:t>Remote servers</a:t>
            </a:r>
          </a:p>
          <a:p>
            <a:pPr lvl="2"/>
            <a:r>
              <a:rPr lang="en-US" sz="1800" dirty="0"/>
              <a:t>Free online service:</a:t>
            </a:r>
          </a:p>
          <a:p>
            <a:pPr lvl="3"/>
            <a:r>
              <a:rPr lang="en-US" sz="1800" b="1" dirty="0"/>
              <a:t>Google </a:t>
            </a:r>
            <a:r>
              <a:rPr lang="en-US" sz="1800" b="1" dirty="0" err="1"/>
              <a:t>Colab</a:t>
            </a:r>
            <a:r>
              <a:rPr lang="en-US" sz="1800" b="1" dirty="0"/>
              <a:t> colab.research.google.com</a:t>
            </a:r>
          </a:p>
          <a:p>
            <a:pPr lvl="3"/>
            <a:r>
              <a:rPr lang="en-US" sz="1800" dirty="0"/>
              <a:t>Kaggle Kernels: www.Kaggle.com/kernels</a:t>
            </a:r>
          </a:p>
          <a:p>
            <a:pPr lvl="3"/>
            <a:r>
              <a:rPr lang="en-US" sz="1800" dirty="0"/>
              <a:t>Microsoft Azure: notebooks.azure.com</a:t>
            </a:r>
          </a:p>
        </p:txBody>
      </p:sp>
    </p:spTree>
    <p:extLst>
      <p:ext uri="{BB962C8B-B14F-4D97-AF65-F5344CB8AC3E}">
        <p14:creationId xmlns:p14="http://schemas.microsoft.com/office/powerpoint/2010/main" val="41478989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Working with Notebook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lvl="1"/>
            <a:r>
              <a:rPr lang="en-US" sz="20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A Notebook consists of multiple cells. A cell can be: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Python Code</a:t>
            </a:r>
          </a:p>
          <a:p>
            <a:pPr lvl="2"/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Markdown Text</a:t>
            </a:r>
          </a:p>
          <a:p>
            <a:pPr marL="384048" lvl="2" indent="0">
              <a:buNone/>
            </a:pPr>
            <a:endParaRPr lang="en-US" sz="1800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384048" lvl="2" indent="0">
              <a:buNone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The Notebooks in Google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Colab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is slightly different to </a:t>
            </a:r>
            <a:r>
              <a:rPr lang="en-US" sz="1800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Notebooks coming with Anaconda. </a:t>
            </a:r>
          </a:p>
        </p:txBody>
      </p:sp>
    </p:spTree>
    <p:extLst>
      <p:ext uri="{BB962C8B-B14F-4D97-AF65-F5344CB8AC3E}">
        <p14:creationId xmlns:p14="http://schemas.microsoft.com/office/powerpoint/2010/main" val="204599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Working with Google </a:t>
            </a:r>
            <a:r>
              <a:rPr lang="en-US" altLang="zh-CN" dirty="0" err="1"/>
              <a:t>Colab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59064" y="1865209"/>
            <a:ext cx="7225871" cy="4212797"/>
          </a:xfrm>
        </p:spPr>
        <p:txBody>
          <a:bodyPr>
            <a:normAutofit/>
          </a:bodyPr>
          <a:lstStyle/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Use any web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browser such as Chrome, MS Edge, Apple Safari,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etc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to open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  <a:hlinkClick r:id="rId2"/>
              </a:rPr>
              <a:t>https://colab.research.google.com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Click File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-&gt;Open, you will be able to open a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Jupyter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 file. </a:t>
            </a:r>
          </a:p>
          <a:p>
            <a:pPr marL="544068" lvl="1" indent="-342900">
              <a:buFont typeface="+mj-lt"/>
              <a:buAutoNum type="arabicPeriod"/>
            </a:pPr>
            <a:r>
              <a:rPr lang="en-US" sz="1800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You can open a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notebook through: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Google Drive (in your personal account's </a:t>
            </a:r>
            <a:r>
              <a:rPr lang="en-US" b="1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Colab</a:t>
            </a:r>
            <a:r>
              <a:rPr lang="en-US" b="1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 Notebooks </a:t>
            </a: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folder).</a:t>
            </a: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From </a:t>
            </a:r>
            <a:r>
              <a:rPr lang="en-US" dirty="0" err="1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Github</a:t>
            </a: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  <a:p>
            <a:pPr marL="726948" lvl="2" indent="-342900">
              <a:buFont typeface="+mj-lt"/>
              <a:buAutoNum type="arabicPeriod"/>
            </a:pPr>
            <a:r>
              <a:rPr lang="en-US" dirty="0">
                <a:latin typeface="Times New Roman" panose="02020603050405020304" pitchFamily="18" charset="0"/>
                <a:ea typeface="Tahoma" panose="020B0604030504040204" pitchFamily="34" charset="0"/>
                <a:cs typeface="Times New Roman" panose="02020603050405020304" pitchFamily="18" charset="0"/>
              </a:rPr>
              <a:t>Upload notebook files.</a:t>
            </a:r>
          </a:p>
          <a:p>
            <a:pPr marL="384048" lvl="2" indent="0">
              <a:buNone/>
            </a:pPr>
            <a:endParaRPr lang="en-US" dirty="0">
              <a:latin typeface="Times New Roman" panose="02020603050405020304" pitchFamily="18" charset="0"/>
              <a:ea typeface="Tahoma" panose="020B0604030504040204" pitchFamily="34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896293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Goals of This Workshop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56271" y="2110683"/>
            <a:ext cx="7610489" cy="3955580"/>
          </a:xfrm>
        </p:spPr>
        <p:txBody>
          <a:bodyPr>
            <a:normAutofit/>
          </a:bodyPr>
          <a:lstStyle/>
          <a:p>
            <a:pPr marL="841248" lvl="2" indent="-457200">
              <a:buAutoNum type="arabicPeriod"/>
            </a:pPr>
            <a:r>
              <a:rPr lang="en-US" sz="2400" dirty="0"/>
              <a:t>What is Machine Learning - its relation to AI and Deep Learning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Classifications of Machine Learning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Principles and key components of Machine Learning - bias, variance, training, testing, and validation data etc.</a:t>
            </a:r>
          </a:p>
          <a:p>
            <a:pPr marL="841248" lvl="2" indent="-457200">
              <a:buAutoNum type="arabicPeriod"/>
            </a:pPr>
            <a:r>
              <a:rPr lang="en-US" sz="2400" dirty="0"/>
              <a:t>Popular Machine Learning models: Neural Network, Support Vector Machine, Decision Tree, Random Forest,  etc.</a:t>
            </a:r>
          </a:p>
          <a:p>
            <a:pPr marL="841248" lvl="2" indent="-457200">
              <a:buAutoNum type="arabicPeriod"/>
            </a:pPr>
            <a:r>
              <a:rPr lang="en-US" sz="2400" dirty="0" err="1"/>
              <a:t>Sciket</a:t>
            </a:r>
            <a:r>
              <a:rPr lang="en-US" sz="2400" dirty="0"/>
              <a:t>-Learn - a powerful </a:t>
            </a:r>
            <a:r>
              <a:rPr lang="en-US" sz="2400"/>
              <a:t>and popular ML library.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8201680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Machine Learning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59765"/>
          </a:xfrm>
        </p:spPr>
        <p:txBody>
          <a:bodyPr/>
          <a:lstStyle/>
          <a:p>
            <a:pPr lvl="1"/>
            <a:r>
              <a:rPr lang="en-US" dirty="0"/>
              <a:t>Machine learning is a subfield of Artificial Intelligence (AI) that explores the study and construction of algorithms that can learn from and make decisions on </a:t>
            </a:r>
            <a:r>
              <a:rPr lang="en-US" b="1" dirty="0"/>
              <a:t>data</a:t>
            </a:r>
            <a:r>
              <a:rPr lang="en-US" dirty="0"/>
              <a:t> without having to program.</a:t>
            </a:r>
          </a:p>
          <a:p>
            <a:pPr lvl="1"/>
            <a:r>
              <a:rPr lang="en-US" dirty="0"/>
              <a:t> Instead of relying on predefined rules, ML algorithms use patterns in data to improve performance over time.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Examples of ML:</a:t>
            </a:r>
          </a:p>
          <a:p>
            <a:pPr lvl="2"/>
            <a:r>
              <a:rPr lang="en-US" dirty="0"/>
              <a:t>Speech Recognition</a:t>
            </a:r>
          </a:p>
          <a:p>
            <a:pPr lvl="2"/>
            <a:r>
              <a:rPr lang="en-US" dirty="0"/>
              <a:t>Object detection</a:t>
            </a:r>
          </a:p>
          <a:p>
            <a:pPr lvl="2"/>
            <a:r>
              <a:rPr lang="en-US" dirty="0"/>
              <a:t>Playing games</a:t>
            </a:r>
          </a:p>
          <a:p>
            <a:pPr lvl="2"/>
            <a:r>
              <a:rPr lang="en-US" dirty="0"/>
              <a:t>Medical diagnosis</a:t>
            </a:r>
          </a:p>
          <a:p>
            <a:pPr lvl="2"/>
            <a:r>
              <a:rPr lang="en-US" dirty="0"/>
              <a:t>Anomaly detection</a:t>
            </a:r>
          </a:p>
          <a:p>
            <a:pPr lvl="2"/>
            <a:r>
              <a:rPr lang="en-US" dirty="0" err="1"/>
              <a:t>GenAI</a:t>
            </a:r>
            <a:r>
              <a:rPr lang="en-US" dirty="0"/>
              <a:t> (ChatGPT, Copilot,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pPr marL="384048" lvl="2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756571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592" y="81254"/>
            <a:ext cx="8986345" cy="6670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03829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8283" y="1806498"/>
            <a:ext cx="7638477" cy="4259765"/>
          </a:xfrm>
        </p:spPr>
        <p:txBody>
          <a:bodyPr/>
          <a:lstStyle/>
          <a:p>
            <a:pPr lvl="1"/>
            <a:r>
              <a:rPr lang="en-US" dirty="0"/>
              <a:t>In computer science, artificial intelligence (AI), sometimes called machine intelligence, is intelligence demonstrated by machines. It is a broader concept comparing to Machine Learning. </a:t>
            </a:r>
          </a:p>
          <a:p>
            <a:pPr lvl="1"/>
            <a:r>
              <a:rPr lang="en-US" dirty="0"/>
              <a:t>The term "artificial intelligence" is often used to describe machines (or computers) that mimic "cognitive" functions that humans associate with the human mind, such as "learning" and "problem solving"</a:t>
            </a:r>
          </a:p>
          <a:p>
            <a:pPr lvl="1"/>
            <a:r>
              <a:rPr lang="en-US" dirty="0"/>
              <a:t>Challenges of AI includes reasoning, problem solving, knowledge presentation, etc.</a:t>
            </a:r>
          </a:p>
          <a:p>
            <a:pPr lvl="1"/>
            <a:r>
              <a:rPr lang="en-US" dirty="0"/>
              <a:t>Methods of AI includes symbolic reasoning, statistical learning etc. </a:t>
            </a:r>
          </a:p>
        </p:txBody>
      </p:sp>
    </p:spTree>
    <p:extLst>
      <p:ext uri="{BB962C8B-B14F-4D97-AF65-F5344CB8AC3E}">
        <p14:creationId xmlns:p14="http://schemas.microsoft.com/office/powerpoint/2010/main" val="40378850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Artificial Intelligence</a:t>
            </a:r>
          </a:p>
        </p:txBody>
      </p:sp>
      <p:pic>
        <p:nvPicPr>
          <p:cNvPr id="1026" name="Picture 2" descr="https://hackernoon.com/drafts/9ln3ztv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564" y="1945567"/>
            <a:ext cx="6667500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/>
          <p:cNvSpPr txBox="1"/>
          <p:nvPr/>
        </p:nvSpPr>
        <p:spPr>
          <a:xfrm>
            <a:off x="1230164" y="5368720"/>
            <a:ext cx="6683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hlinkClick r:id="rId3"/>
              </a:rPr>
              <a:t>https://hackernoon.com/difference-between-artificial-intelligence-machine-learning-and-deep-learning-1pcv3zeg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35085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Why machine learning: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966486" y="1806498"/>
                <a:ext cx="7400274" cy="4259765"/>
              </a:xfrm>
            </p:spPr>
            <p:txBody>
              <a:bodyPr/>
              <a:lstStyle/>
              <a:p>
                <a:r>
                  <a:rPr lang="en-US" b="1" dirty="0"/>
                  <a:t>We are drowning in information and starving for knowledge. </a:t>
                </a:r>
                <a:r>
                  <a:rPr lang="en-US" dirty="0"/>
                  <a:t>— John </a:t>
                </a:r>
                <a:r>
                  <a:rPr lang="en-US" dirty="0" err="1"/>
                  <a:t>Naisbitt</a:t>
                </a:r>
                <a:r>
                  <a:rPr lang="en-US" dirty="0"/>
                  <a:t> </a:t>
                </a:r>
              </a:p>
              <a:p>
                <a:pPr lvl="1"/>
                <a:r>
                  <a:rPr lang="en-US" dirty="0"/>
                  <a:t>500 hours of video are uploaded to YouTube every minute, amount to one year of video every 18 minutes of uploaded!  (2022)</a:t>
                </a:r>
              </a:p>
              <a:p>
                <a:pPr lvl="1"/>
                <a:r>
                  <a:rPr lang="en-US" dirty="0"/>
                  <a:t>Google stores 10 exabytes of data, which is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19</m:t>
                        </m:r>
                      </m:sup>
                    </m:sSup>
                  </m:oMath>
                </a14:m>
                <a:r>
                  <a:rPr lang="en-US" dirty="0"/>
                  <a:t> bytes of data!</a:t>
                </a:r>
              </a:p>
              <a:p>
                <a:pPr lvl="1"/>
                <a:r>
                  <a:rPr lang="en-US" dirty="0"/>
                  <a:t>Facebook process 500 TB of data each day!</a:t>
                </a:r>
              </a:p>
              <a:p>
                <a:pPr lvl="1"/>
                <a:r>
                  <a:rPr lang="en-US" dirty="0"/>
                  <a:t>Each human genome has a length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3.8×</m:t>
                    </m:r>
                    <m:sSup>
                      <m:sSup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9</m:t>
                        </m:r>
                      </m:sup>
                    </m:sSup>
                  </m:oMath>
                </a14:m>
                <a:r>
                  <a:rPr lang="en-US" dirty="0"/>
                  <a:t> base pairs. Genomes of thousands of peoples have been sequenced. </a:t>
                </a:r>
              </a:p>
              <a:p>
                <a:pPr lvl="1"/>
                <a:r>
                  <a:rPr lang="en-US" dirty="0"/>
                  <a:t>ChatGPT 3.5 </a:t>
                </a:r>
                <a:r>
                  <a:rPr lang="en-US"/>
                  <a:t>was trained by 45TB of data.</a:t>
                </a:r>
                <a:endParaRPr lang="en-US" dirty="0"/>
              </a:p>
              <a:p>
                <a:pPr marL="201168" lvl="1" indent="0">
                  <a:buNone/>
                </a:pPr>
                <a:r>
                  <a:rPr lang="en-US" dirty="0"/>
                  <a:t>Get knowledge from this immense amount of data requires computer and machine learning algorithms. </a:t>
                </a:r>
              </a:p>
              <a:p>
                <a:pPr lvl="1"/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966486" y="1806498"/>
                <a:ext cx="7400274" cy="4259765"/>
              </a:xfrm>
              <a:blipFill>
                <a:blip r:embed="rId2"/>
                <a:stretch>
                  <a:fillRect l="-906" t="-1431" r="-131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647697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4712" y="315311"/>
            <a:ext cx="7965831" cy="5902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3101617"/>
      </p:ext>
    </p:extLst>
  </p:cSld>
  <p:clrMapOvr>
    <a:masterClrMapping/>
  </p:clrMapOvr>
</p:sld>
</file>

<file path=ppt/theme/theme1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1684</TotalTime>
  <Words>1061</Words>
  <Application>Microsoft Office PowerPoint</Application>
  <PresentationFormat>On-screen Show (4:3)</PresentationFormat>
  <Paragraphs>138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Arial</vt:lpstr>
      <vt:lpstr>Calibri</vt:lpstr>
      <vt:lpstr>Calibri Light</vt:lpstr>
      <vt:lpstr>Cambria Math</vt:lpstr>
      <vt:lpstr>Times New Roman</vt:lpstr>
      <vt:lpstr>Retrospect</vt:lpstr>
      <vt:lpstr>Introduction to Machine Learning</vt:lpstr>
      <vt:lpstr>Workshop Resource</vt:lpstr>
      <vt:lpstr>The Goals of This Workshop</vt:lpstr>
      <vt:lpstr>What is Machine Learning</vt:lpstr>
      <vt:lpstr>PowerPoint Presentation</vt:lpstr>
      <vt:lpstr>What is Artificial Intelligence</vt:lpstr>
      <vt:lpstr>What is Artificial Intelligence</vt:lpstr>
      <vt:lpstr>Why machine learning:</vt:lpstr>
      <vt:lpstr>PowerPoint Presentation</vt:lpstr>
      <vt:lpstr>PowerPoint Presentation</vt:lpstr>
      <vt:lpstr>PowerPoint Presentation</vt:lpstr>
      <vt:lpstr>PowerPoint Presentation</vt:lpstr>
      <vt:lpstr>What Problems can be Solved by Machine Learning?</vt:lpstr>
      <vt:lpstr>Types of machine learning</vt:lpstr>
      <vt:lpstr>Supervised Learning</vt:lpstr>
      <vt:lpstr>Supervised Learning</vt:lpstr>
      <vt:lpstr>Unsupervised Learning</vt:lpstr>
      <vt:lpstr>Reinforcement Learning</vt:lpstr>
      <vt:lpstr>Large Language Models</vt:lpstr>
      <vt:lpstr>Machine Learning Workflow</vt:lpstr>
      <vt:lpstr>Jupyter Notebook</vt:lpstr>
      <vt:lpstr>Working with Notebook</vt:lpstr>
      <vt:lpstr>Working with Google Colab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Introduction to Machine Learning</dc:title>
  <dc:creator>leqian</dc:creator>
  <cp:lastModifiedBy>Qian, Lei</cp:lastModifiedBy>
  <cp:revision>125</cp:revision>
  <dcterms:created xsi:type="dcterms:W3CDTF">2014-09-15T04:42:07Z</dcterms:created>
  <dcterms:modified xsi:type="dcterms:W3CDTF">2025-06-03T12:54:42Z</dcterms:modified>
</cp:coreProperties>
</file>

<file path=docProps/thumbnail.jpeg>
</file>